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79" r:id="rId25"/>
  </p:sldIdLst>
  <p:sldSz cx="12801600" cy="96012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40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1166" y="58"/>
      </p:cViewPr>
      <p:guideLst>
        <p:guide orient="horz" pos="3024"/>
        <p:guide pos="40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EDEE1-B433-476D-B0A1-D7A2EE3BF22D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40DB1-8C14-4AE9-A1FD-9E998188A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578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EDEE1-B433-476D-B0A1-D7A2EE3BF22D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40DB1-8C14-4AE9-A1FD-9E998188A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325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11175"/>
            <a:ext cx="2760345" cy="813657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11175"/>
            <a:ext cx="8121015" cy="813657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EDEE1-B433-476D-B0A1-D7A2EE3BF22D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40DB1-8C14-4AE9-A1FD-9E998188A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665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EDEE1-B433-476D-B0A1-D7A2EE3BF22D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40DB1-8C14-4AE9-A1FD-9E998188A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608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>
                    <a:tint val="82000"/>
                  </a:schemeClr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82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EDEE1-B433-476D-B0A1-D7A2EE3BF22D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40DB1-8C14-4AE9-A1FD-9E998188A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415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EDEE1-B433-476D-B0A1-D7A2EE3BF22D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40DB1-8C14-4AE9-A1FD-9E998188A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623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EDEE1-B433-476D-B0A1-D7A2EE3BF22D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40DB1-8C14-4AE9-A1FD-9E998188A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215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EDEE1-B433-476D-B0A1-D7A2EE3BF22D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40DB1-8C14-4AE9-A1FD-9E998188A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203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EDEE1-B433-476D-B0A1-D7A2EE3BF22D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40DB1-8C14-4AE9-A1FD-9E998188A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19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EDEE1-B433-476D-B0A1-D7A2EE3BF22D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40DB1-8C14-4AE9-A1FD-9E998188A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381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82397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EDEE1-B433-476D-B0A1-D7A2EE3BF22D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40DB1-8C14-4AE9-A1FD-9E998188A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038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BEDEE1-B433-476D-B0A1-D7A2EE3BF22D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340DB1-8C14-4AE9-A1FD-9E998188A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883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80160" rtl="0" eaLnBrk="1" latinLnBrk="1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1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07732"/>
            <a:ext cx="7262514" cy="41216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A6CDE-23B3-1321-F145-731843C53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647" y="5052050"/>
            <a:ext cx="7940052" cy="44662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>
                <a:solidFill>
                  <a:schemeClr val="tx1"/>
                </a:solidFill>
              </a:rPr>
              <a:t>메인페이지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626D5C13-9CFA-78E0-BCAD-95FEE4F3DE1F}"/>
              </a:ext>
            </a:extLst>
          </p:cNvPr>
          <p:cNvSpPr/>
          <p:nvPr/>
        </p:nvSpPr>
        <p:spPr>
          <a:xfrm>
            <a:off x="2141220" y="1196340"/>
            <a:ext cx="3253740" cy="3208020"/>
          </a:xfrm>
          <a:custGeom>
            <a:avLst/>
            <a:gdLst>
              <a:gd name="connsiteX0" fmla="*/ 1539240 w 3253740"/>
              <a:gd name="connsiteY0" fmla="*/ 60960 h 3208020"/>
              <a:gd name="connsiteX1" fmla="*/ 1424940 w 3253740"/>
              <a:gd name="connsiteY1" fmla="*/ 617220 h 3208020"/>
              <a:gd name="connsiteX2" fmla="*/ 0 w 3253740"/>
              <a:gd name="connsiteY2" fmla="*/ 2484120 h 3208020"/>
              <a:gd name="connsiteX3" fmla="*/ 960120 w 3253740"/>
              <a:gd name="connsiteY3" fmla="*/ 3208020 h 3208020"/>
              <a:gd name="connsiteX4" fmla="*/ 3215640 w 3253740"/>
              <a:gd name="connsiteY4" fmla="*/ 2011680 h 3208020"/>
              <a:gd name="connsiteX5" fmla="*/ 3253740 w 3253740"/>
              <a:gd name="connsiteY5" fmla="*/ 800100 h 3208020"/>
              <a:gd name="connsiteX6" fmla="*/ 1935480 w 3253740"/>
              <a:gd name="connsiteY6" fmla="*/ 0 h 3208020"/>
              <a:gd name="connsiteX7" fmla="*/ 1584960 w 3253740"/>
              <a:gd name="connsiteY7" fmla="*/ 38100 h 3208020"/>
              <a:gd name="connsiteX8" fmla="*/ 1714500 w 3253740"/>
              <a:gd name="connsiteY8" fmla="*/ 259080 h 3208020"/>
              <a:gd name="connsiteX9" fmla="*/ 1607820 w 3253740"/>
              <a:gd name="connsiteY9" fmla="*/ 198120 h 3208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53740" h="3208020">
                <a:moveTo>
                  <a:pt x="1539240" y="60960"/>
                </a:moveTo>
                <a:lnTo>
                  <a:pt x="1424940" y="617220"/>
                </a:lnTo>
                <a:lnTo>
                  <a:pt x="0" y="2484120"/>
                </a:lnTo>
                <a:lnTo>
                  <a:pt x="960120" y="3208020"/>
                </a:lnTo>
                <a:lnTo>
                  <a:pt x="3215640" y="2011680"/>
                </a:lnTo>
                <a:lnTo>
                  <a:pt x="3253740" y="800100"/>
                </a:lnTo>
                <a:lnTo>
                  <a:pt x="1935480" y="0"/>
                </a:lnTo>
                <a:lnTo>
                  <a:pt x="1584960" y="38100"/>
                </a:lnTo>
                <a:lnTo>
                  <a:pt x="1714500" y="259080"/>
                </a:lnTo>
                <a:lnTo>
                  <a:pt x="1607820" y="19812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5174854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로고 변경 및 문구 삭제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상세 데이터 부분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문자 색상 변경</a:t>
            </a:r>
            <a:r>
              <a:rPr lang="en-US" altLang="ko-KR" dirty="0">
                <a:solidFill>
                  <a:schemeClr val="tx1"/>
                </a:solidFill>
              </a:rPr>
              <a:t>(5</a:t>
            </a:r>
            <a:r>
              <a:rPr lang="ko-KR" altLang="en-US" dirty="0">
                <a:solidFill>
                  <a:schemeClr val="tx1"/>
                </a:solidFill>
              </a:rPr>
              <a:t>개 테마 전부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아이콘 및 그래프 색상 변경</a:t>
            </a:r>
            <a:r>
              <a:rPr lang="en-US" altLang="ko-KR" dirty="0">
                <a:solidFill>
                  <a:schemeClr val="tx1"/>
                </a:solidFill>
              </a:rPr>
              <a:t> (5</a:t>
            </a:r>
            <a:r>
              <a:rPr lang="ko-KR" altLang="en-US" dirty="0">
                <a:solidFill>
                  <a:schemeClr val="tx1"/>
                </a:solidFill>
              </a:rPr>
              <a:t>개 테마 전부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차트에 마우스 </a:t>
            </a:r>
            <a:r>
              <a:rPr lang="ko-KR" altLang="en-US" dirty="0" err="1">
                <a:solidFill>
                  <a:schemeClr val="tx1"/>
                </a:solidFill>
              </a:rPr>
              <a:t>호버</a:t>
            </a:r>
            <a:r>
              <a:rPr lang="ko-KR" altLang="en-US" dirty="0">
                <a:solidFill>
                  <a:schemeClr val="tx1"/>
                </a:solidFill>
              </a:rPr>
              <a:t> 시 상세 데이터 표시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일자리 상황판 부분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아이콘 색상 변경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문자 색상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문자 및 색상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문자 색상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범례 위치 이동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문자 색상 및 아이콘 색상 변경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카드뉴스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미디어 시흥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홍보영상 부분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아이콘 및 문자 색상변경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하단 아이콘 및 문자 크기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04B2AA7-199A-425D-941D-1A6927D045E4}"/>
              </a:ext>
            </a:extLst>
          </p:cNvPr>
          <p:cNvSpPr/>
          <p:nvPr/>
        </p:nvSpPr>
        <p:spPr>
          <a:xfrm>
            <a:off x="78280" y="564409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1508A3D-7A08-1C7D-3FFA-BA902903F618}"/>
              </a:ext>
            </a:extLst>
          </p:cNvPr>
          <p:cNvSpPr/>
          <p:nvPr/>
        </p:nvSpPr>
        <p:spPr>
          <a:xfrm>
            <a:off x="237173" y="771050"/>
            <a:ext cx="784383" cy="17530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5EDEF44-C1A2-4C63-6804-ABB5EBD96EAA}"/>
              </a:ext>
            </a:extLst>
          </p:cNvPr>
          <p:cNvSpPr/>
          <p:nvPr/>
        </p:nvSpPr>
        <p:spPr>
          <a:xfrm>
            <a:off x="99410" y="987385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CA9C917-588E-93EE-FFD7-89A9D376D688}"/>
              </a:ext>
            </a:extLst>
          </p:cNvPr>
          <p:cNvSpPr/>
          <p:nvPr/>
        </p:nvSpPr>
        <p:spPr>
          <a:xfrm>
            <a:off x="287235" y="1088770"/>
            <a:ext cx="1744857" cy="142583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EC07ECE-DE32-BF84-47CD-4C015539DFDA}"/>
              </a:ext>
            </a:extLst>
          </p:cNvPr>
          <p:cNvSpPr/>
          <p:nvPr/>
        </p:nvSpPr>
        <p:spPr>
          <a:xfrm>
            <a:off x="396363" y="1340831"/>
            <a:ext cx="1578487" cy="29478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7C84D8D-2F04-0AA8-A896-BF9543D48C9C}"/>
              </a:ext>
            </a:extLst>
          </p:cNvPr>
          <p:cNvSpPr/>
          <p:nvPr/>
        </p:nvSpPr>
        <p:spPr>
          <a:xfrm>
            <a:off x="396363" y="1679448"/>
            <a:ext cx="1578487" cy="77800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DC2937F-71CC-629D-2028-C593067E521F}"/>
              </a:ext>
            </a:extLst>
          </p:cNvPr>
          <p:cNvSpPr/>
          <p:nvPr/>
        </p:nvSpPr>
        <p:spPr>
          <a:xfrm>
            <a:off x="287235" y="2557922"/>
            <a:ext cx="1744857" cy="194422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C43F573-EAA3-931C-0241-7929EE87C5D2}"/>
              </a:ext>
            </a:extLst>
          </p:cNvPr>
          <p:cNvSpPr/>
          <p:nvPr/>
        </p:nvSpPr>
        <p:spPr>
          <a:xfrm>
            <a:off x="99410" y="2552542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5340F24-EEF5-7721-9977-2CE1B802677D}"/>
              </a:ext>
            </a:extLst>
          </p:cNvPr>
          <p:cNvSpPr/>
          <p:nvPr/>
        </p:nvSpPr>
        <p:spPr>
          <a:xfrm>
            <a:off x="2117275" y="1093812"/>
            <a:ext cx="1406101" cy="46654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96288F1-0C27-41DA-5FA9-1A7E68E03E5F}"/>
              </a:ext>
            </a:extLst>
          </p:cNvPr>
          <p:cNvSpPr/>
          <p:nvPr/>
        </p:nvSpPr>
        <p:spPr>
          <a:xfrm>
            <a:off x="2070463" y="871310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2529F17-A804-E566-B956-068489F4D1EB}"/>
              </a:ext>
            </a:extLst>
          </p:cNvPr>
          <p:cNvSpPr/>
          <p:nvPr/>
        </p:nvSpPr>
        <p:spPr>
          <a:xfrm>
            <a:off x="2117275" y="1635612"/>
            <a:ext cx="927929" cy="82183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6BDDF58-5D6F-4D72-72B8-61A30A9D69F7}"/>
              </a:ext>
            </a:extLst>
          </p:cNvPr>
          <p:cNvSpPr/>
          <p:nvPr/>
        </p:nvSpPr>
        <p:spPr>
          <a:xfrm>
            <a:off x="2024770" y="1531134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5</a:t>
            </a:r>
            <a:endParaRPr lang="ko-KR" altLang="en-US" sz="8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84AF317-0F9E-A0A8-24E2-BD1E5971B897}"/>
              </a:ext>
            </a:extLst>
          </p:cNvPr>
          <p:cNvSpPr/>
          <p:nvPr/>
        </p:nvSpPr>
        <p:spPr>
          <a:xfrm>
            <a:off x="4499170" y="1191598"/>
            <a:ext cx="927929" cy="14923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72A150E7-79EA-0D50-CC08-EE5C587DD125}"/>
              </a:ext>
            </a:extLst>
          </p:cNvPr>
          <p:cNvSpPr/>
          <p:nvPr/>
        </p:nvSpPr>
        <p:spPr>
          <a:xfrm>
            <a:off x="4286407" y="101829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6</a:t>
            </a:r>
            <a:endParaRPr lang="ko-KR" altLang="en-US" sz="8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328516B-7510-7019-368A-63C5D7505C2E}"/>
              </a:ext>
            </a:extLst>
          </p:cNvPr>
          <p:cNvSpPr/>
          <p:nvPr/>
        </p:nvSpPr>
        <p:spPr>
          <a:xfrm>
            <a:off x="5546169" y="1078018"/>
            <a:ext cx="1737281" cy="88413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0C2D3DC-DD00-3609-4F73-31ABF56C042C}"/>
              </a:ext>
            </a:extLst>
          </p:cNvPr>
          <p:cNvSpPr/>
          <p:nvPr/>
        </p:nvSpPr>
        <p:spPr>
          <a:xfrm>
            <a:off x="5441691" y="902331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7</a:t>
            </a:r>
            <a:endParaRPr lang="ko-KR" altLang="en-US" sz="8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931A1D2-C92F-26B3-D1EF-5A3C37579B57}"/>
              </a:ext>
            </a:extLst>
          </p:cNvPr>
          <p:cNvSpPr/>
          <p:nvPr/>
        </p:nvSpPr>
        <p:spPr>
          <a:xfrm>
            <a:off x="5546169" y="2068449"/>
            <a:ext cx="1737281" cy="104622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69F419E-9656-203D-46B9-670A43327795}"/>
              </a:ext>
            </a:extLst>
          </p:cNvPr>
          <p:cNvSpPr/>
          <p:nvPr/>
        </p:nvSpPr>
        <p:spPr>
          <a:xfrm>
            <a:off x="5366087" y="1985545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8</a:t>
            </a:r>
            <a:endParaRPr lang="ko-KR" altLang="en-US" sz="8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7EAEC36-76E8-C570-F8A9-84663A4E548B}"/>
              </a:ext>
            </a:extLst>
          </p:cNvPr>
          <p:cNvSpPr/>
          <p:nvPr/>
        </p:nvSpPr>
        <p:spPr>
          <a:xfrm>
            <a:off x="5546169" y="3174924"/>
            <a:ext cx="1737281" cy="117482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5070796E-BC02-CD99-AFA6-1D0D7993E0C3}"/>
              </a:ext>
            </a:extLst>
          </p:cNvPr>
          <p:cNvSpPr/>
          <p:nvPr/>
        </p:nvSpPr>
        <p:spPr>
          <a:xfrm>
            <a:off x="5349606" y="316816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9</a:t>
            </a:r>
            <a:endParaRPr lang="ko-KR" altLang="en-US" sz="8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84273AF-137C-7812-F7BB-7FE6F060593B}"/>
              </a:ext>
            </a:extLst>
          </p:cNvPr>
          <p:cNvSpPr/>
          <p:nvPr/>
        </p:nvSpPr>
        <p:spPr>
          <a:xfrm>
            <a:off x="5630624" y="4091697"/>
            <a:ext cx="1299585" cy="18147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383CC903-095A-BE5B-AF6E-C4D31698B1D6}"/>
              </a:ext>
            </a:extLst>
          </p:cNvPr>
          <p:cNvSpPr/>
          <p:nvPr/>
        </p:nvSpPr>
        <p:spPr>
          <a:xfrm>
            <a:off x="4601170" y="5051231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D2365FFC-C936-06A6-781A-9445A596C230}"/>
              </a:ext>
            </a:extLst>
          </p:cNvPr>
          <p:cNvSpPr/>
          <p:nvPr/>
        </p:nvSpPr>
        <p:spPr>
          <a:xfrm>
            <a:off x="4630779" y="5509865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96426F0-E92A-BF45-62EA-5C0EB4B14B0A}"/>
              </a:ext>
            </a:extLst>
          </p:cNvPr>
          <p:cNvSpPr/>
          <p:nvPr/>
        </p:nvSpPr>
        <p:spPr>
          <a:xfrm>
            <a:off x="4627911" y="7022151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7066FB9C-8F58-5447-D905-AA31F3665FB5}"/>
              </a:ext>
            </a:extLst>
          </p:cNvPr>
          <p:cNvSpPr/>
          <p:nvPr/>
        </p:nvSpPr>
        <p:spPr>
          <a:xfrm>
            <a:off x="6632938" y="540798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47FFC219-8544-C99B-2488-DDD64C51707B}"/>
              </a:ext>
            </a:extLst>
          </p:cNvPr>
          <p:cNvSpPr/>
          <p:nvPr/>
        </p:nvSpPr>
        <p:spPr>
          <a:xfrm>
            <a:off x="6632938" y="6055753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5</a:t>
            </a:r>
            <a:endParaRPr lang="ko-KR" altLang="en-US" sz="800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F9505555-910E-DB86-5383-6B417007773B}"/>
              </a:ext>
            </a:extLst>
          </p:cNvPr>
          <p:cNvSpPr/>
          <p:nvPr/>
        </p:nvSpPr>
        <p:spPr>
          <a:xfrm>
            <a:off x="9620407" y="8713762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6</a:t>
            </a:r>
            <a:endParaRPr lang="ko-KR" altLang="en-US" sz="800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EE78B2F1-EC14-6F8A-24F3-73425B734FF6}"/>
              </a:ext>
            </a:extLst>
          </p:cNvPr>
          <p:cNvSpPr/>
          <p:nvPr/>
        </p:nvSpPr>
        <p:spPr>
          <a:xfrm>
            <a:off x="10461366" y="5417558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7</a:t>
            </a:r>
            <a:endParaRPr lang="ko-KR" altLang="en-US" sz="800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86175E62-4818-E710-3BF6-EB2F3949D229}"/>
              </a:ext>
            </a:extLst>
          </p:cNvPr>
          <p:cNvSpPr/>
          <p:nvPr/>
        </p:nvSpPr>
        <p:spPr>
          <a:xfrm>
            <a:off x="10461366" y="6690160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8</a:t>
            </a:r>
            <a:endParaRPr lang="ko-KR" altLang="en-US" sz="800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6D29FB8A-9273-81BF-C5F6-B7290CB8B687}"/>
              </a:ext>
            </a:extLst>
          </p:cNvPr>
          <p:cNvSpPr/>
          <p:nvPr/>
        </p:nvSpPr>
        <p:spPr>
          <a:xfrm>
            <a:off x="10457876" y="761560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9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96920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575" y="610722"/>
            <a:ext cx="7248163" cy="41156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A6CDE-23B3-1321-F145-731843C53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3964" y="5220738"/>
            <a:ext cx="7098755" cy="399304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민원분석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글자 색상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일별 가장 많은 키워드 표시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[TOP </a:t>
            </a:r>
            <a:r>
              <a:rPr lang="ko-KR" altLang="en-US" dirty="0">
                <a:solidFill>
                  <a:schemeClr val="tx1"/>
                </a:solidFill>
              </a:rPr>
              <a:t>키워드 목록</a:t>
            </a:r>
            <a:r>
              <a:rPr lang="en-US" altLang="ko-KR" dirty="0">
                <a:solidFill>
                  <a:schemeClr val="tx1"/>
                </a:solidFill>
              </a:rPr>
              <a:t>] </a:t>
            </a:r>
            <a:r>
              <a:rPr lang="ko-KR" altLang="en-US" dirty="0">
                <a:solidFill>
                  <a:schemeClr val="tx1"/>
                </a:solidFill>
              </a:rPr>
              <a:t>문구 줄 맞춤 필요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차트 수정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차트 색상 변경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범례 중 최대값보다 조금 더 높은 값을 그래프 최대값으로 설정하여 그래프가 다 표현되게 해주세요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br>
              <a:rPr lang="en-US" altLang="ko-KR" dirty="0">
                <a:solidFill>
                  <a:schemeClr val="tx1"/>
                </a:solidFill>
              </a:rPr>
            </a:b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BD83FC-6B63-A83B-5C0F-4933D2BDE9BB}"/>
              </a:ext>
            </a:extLst>
          </p:cNvPr>
          <p:cNvSpPr/>
          <p:nvPr/>
        </p:nvSpPr>
        <p:spPr>
          <a:xfrm>
            <a:off x="1893106" y="2075227"/>
            <a:ext cx="2691594" cy="19566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9E11081-2AC3-83A7-E441-900F9294094F}"/>
              </a:ext>
            </a:extLst>
          </p:cNvPr>
          <p:cNvSpPr/>
          <p:nvPr/>
        </p:nvSpPr>
        <p:spPr>
          <a:xfrm>
            <a:off x="7049208" y="6550568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146E77-11AF-E5D2-165D-7234711129D9}"/>
              </a:ext>
            </a:extLst>
          </p:cNvPr>
          <p:cNvSpPr/>
          <p:nvPr/>
        </p:nvSpPr>
        <p:spPr>
          <a:xfrm>
            <a:off x="1769199" y="1898045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01094B5-A644-924D-0443-D1A42FA0AF46}"/>
              </a:ext>
            </a:extLst>
          </p:cNvPr>
          <p:cNvSpPr/>
          <p:nvPr/>
        </p:nvSpPr>
        <p:spPr>
          <a:xfrm>
            <a:off x="5097890" y="2166413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A8EF642-F22A-53DD-BFA1-C8514D8D2F2F}"/>
              </a:ext>
            </a:extLst>
          </p:cNvPr>
          <p:cNvSpPr/>
          <p:nvPr/>
        </p:nvSpPr>
        <p:spPr>
          <a:xfrm>
            <a:off x="5306845" y="2173059"/>
            <a:ext cx="1951318" cy="19566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10A7B9C-31D2-16D9-1D92-C29A4770D1FF}"/>
              </a:ext>
            </a:extLst>
          </p:cNvPr>
          <p:cNvSpPr/>
          <p:nvPr/>
        </p:nvSpPr>
        <p:spPr>
          <a:xfrm>
            <a:off x="10774190" y="6846251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118264F-A95E-E785-948C-25D0FF16234F}"/>
              </a:ext>
            </a:extLst>
          </p:cNvPr>
          <p:cNvSpPr/>
          <p:nvPr/>
        </p:nvSpPr>
        <p:spPr>
          <a:xfrm>
            <a:off x="5249690" y="1729199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613C1CA-B1AF-1685-7A8C-35F668C42747}"/>
              </a:ext>
            </a:extLst>
          </p:cNvPr>
          <p:cNvSpPr/>
          <p:nvPr/>
        </p:nvSpPr>
        <p:spPr>
          <a:xfrm>
            <a:off x="5306845" y="1916932"/>
            <a:ext cx="1951318" cy="19566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906584-A6BE-5131-9486-C2E95019D368}"/>
              </a:ext>
            </a:extLst>
          </p:cNvPr>
          <p:cNvSpPr/>
          <p:nvPr/>
        </p:nvSpPr>
        <p:spPr>
          <a:xfrm>
            <a:off x="10774190" y="655056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0F181B3-F72D-1FB3-E9C3-76BCA11BDA16}"/>
              </a:ext>
            </a:extLst>
          </p:cNvPr>
          <p:cNvSpPr/>
          <p:nvPr/>
        </p:nvSpPr>
        <p:spPr>
          <a:xfrm>
            <a:off x="5306845" y="2436158"/>
            <a:ext cx="1951318" cy="180028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B911CA2-AB0F-9702-DCFA-5F047F26354A}"/>
              </a:ext>
            </a:extLst>
          </p:cNvPr>
          <p:cNvSpPr/>
          <p:nvPr/>
        </p:nvSpPr>
        <p:spPr>
          <a:xfrm>
            <a:off x="5097890" y="2459604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4662D8-6467-07DF-D507-4B739CDD6EAF}"/>
              </a:ext>
            </a:extLst>
          </p:cNvPr>
          <p:cNvSpPr/>
          <p:nvPr/>
        </p:nvSpPr>
        <p:spPr>
          <a:xfrm>
            <a:off x="10195350" y="7217262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98489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576" y="610722"/>
            <a:ext cx="7248161" cy="41156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A6CDE-23B3-1321-F145-731843C53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5801" y="5220738"/>
            <a:ext cx="6655081" cy="399304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민원분석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글자 색상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글자 색상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글자 색상 및 아이콘 색상 변경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BD83FC-6B63-A83B-5C0F-4933D2BDE9BB}"/>
              </a:ext>
            </a:extLst>
          </p:cNvPr>
          <p:cNvSpPr/>
          <p:nvPr/>
        </p:nvSpPr>
        <p:spPr>
          <a:xfrm>
            <a:off x="1280710" y="1840335"/>
            <a:ext cx="922740" cy="19566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9E11081-2AC3-83A7-E441-900F9294094F}"/>
              </a:ext>
            </a:extLst>
          </p:cNvPr>
          <p:cNvSpPr/>
          <p:nvPr/>
        </p:nvSpPr>
        <p:spPr>
          <a:xfrm>
            <a:off x="6423025" y="6344828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146E77-11AF-E5D2-165D-7234711129D9}"/>
              </a:ext>
            </a:extLst>
          </p:cNvPr>
          <p:cNvSpPr/>
          <p:nvPr/>
        </p:nvSpPr>
        <p:spPr>
          <a:xfrm>
            <a:off x="1156803" y="1663153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CB1413-4094-EF84-04E8-53D4C7AB0071}"/>
              </a:ext>
            </a:extLst>
          </p:cNvPr>
          <p:cNvSpPr/>
          <p:nvPr/>
        </p:nvSpPr>
        <p:spPr>
          <a:xfrm>
            <a:off x="4216857" y="1840335"/>
            <a:ext cx="922740" cy="19566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3F9DAFE-9EBF-F33E-CAD4-F01E377A945C}"/>
              </a:ext>
            </a:extLst>
          </p:cNvPr>
          <p:cNvSpPr/>
          <p:nvPr/>
        </p:nvSpPr>
        <p:spPr>
          <a:xfrm>
            <a:off x="4092950" y="1663153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E7B5E9-DFFA-F06E-F340-79CBF77B8EEB}"/>
              </a:ext>
            </a:extLst>
          </p:cNvPr>
          <p:cNvSpPr/>
          <p:nvPr/>
        </p:nvSpPr>
        <p:spPr>
          <a:xfrm>
            <a:off x="5014431" y="4357032"/>
            <a:ext cx="1408594" cy="19566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0D292E0-086D-61BF-C012-57DC6CF147E4}"/>
              </a:ext>
            </a:extLst>
          </p:cNvPr>
          <p:cNvSpPr/>
          <p:nvPr/>
        </p:nvSpPr>
        <p:spPr>
          <a:xfrm>
            <a:off x="4890524" y="4179850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863679C-1C1E-79A6-9D1C-C8A7C7F899E0}"/>
              </a:ext>
            </a:extLst>
          </p:cNvPr>
          <p:cNvSpPr/>
          <p:nvPr/>
        </p:nvSpPr>
        <p:spPr>
          <a:xfrm>
            <a:off x="9172475" y="6344828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C5BC388-2D8B-6174-07B4-06AA4CC041AA}"/>
              </a:ext>
            </a:extLst>
          </p:cNvPr>
          <p:cNvSpPr/>
          <p:nvPr/>
        </p:nvSpPr>
        <p:spPr>
          <a:xfrm>
            <a:off x="9810139" y="8044088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945591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576" y="630014"/>
            <a:ext cx="7248161" cy="4077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A6CDE-23B3-1321-F145-731843C53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5801" y="5220738"/>
            <a:ext cx="6655081" cy="399304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민원분석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 err="1">
                <a:solidFill>
                  <a:schemeClr val="tx1"/>
                </a:solidFill>
              </a:rPr>
              <a:t>팝업창</a:t>
            </a:r>
            <a:r>
              <a:rPr lang="ko-KR" altLang="en-US" dirty="0">
                <a:solidFill>
                  <a:schemeClr val="tx1"/>
                </a:solidFill>
              </a:rPr>
              <a:t> 디자인 변경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 err="1">
                <a:solidFill>
                  <a:schemeClr val="tx1"/>
                </a:solidFill>
              </a:rPr>
              <a:t>팝업창</a:t>
            </a:r>
            <a:r>
              <a:rPr lang="ko-KR" altLang="en-US" dirty="0">
                <a:solidFill>
                  <a:schemeClr val="tx1"/>
                </a:solidFill>
              </a:rPr>
              <a:t> 테두리 색상 제거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차트 및 글자 색상 변경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- 1-1 : </a:t>
            </a:r>
            <a:r>
              <a:rPr lang="ko-KR" altLang="en-US" dirty="0">
                <a:solidFill>
                  <a:schemeClr val="tx1"/>
                </a:solidFill>
              </a:rPr>
              <a:t>범례 중 최대값보다 조금 더 높은 값을 그래프 최대값으로 설정하여 그래프가 더 </a:t>
            </a:r>
            <a:r>
              <a:rPr lang="ko-KR" altLang="en-US" dirty="0" err="1">
                <a:solidFill>
                  <a:schemeClr val="tx1"/>
                </a:solidFill>
              </a:rPr>
              <a:t>꽉차보이게</a:t>
            </a:r>
            <a:r>
              <a:rPr lang="ko-KR" altLang="en-US" dirty="0">
                <a:solidFill>
                  <a:schemeClr val="tx1"/>
                </a:solidFill>
              </a:rPr>
              <a:t> 표현  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BD83FC-6B63-A83B-5C0F-4933D2BDE9BB}"/>
              </a:ext>
            </a:extLst>
          </p:cNvPr>
          <p:cNvSpPr/>
          <p:nvPr/>
        </p:nvSpPr>
        <p:spPr>
          <a:xfrm>
            <a:off x="1424940" y="978946"/>
            <a:ext cx="4770120" cy="328063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9E11081-2AC3-83A7-E441-900F9294094F}"/>
              </a:ext>
            </a:extLst>
          </p:cNvPr>
          <p:cNvSpPr/>
          <p:nvPr/>
        </p:nvSpPr>
        <p:spPr>
          <a:xfrm>
            <a:off x="6552565" y="5849528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146E77-11AF-E5D2-165D-7234711129D9}"/>
              </a:ext>
            </a:extLst>
          </p:cNvPr>
          <p:cNvSpPr/>
          <p:nvPr/>
        </p:nvSpPr>
        <p:spPr>
          <a:xfrm>
            <a:off x="1320462" y="853969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746974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51" y="630014"/>
            <a:ext cx="7180208" cy="4077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A6CDE-23B3-1321-F145-731843C53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5801" y="5345520"/>
            <a:ext cx="6655080" cy="374348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실시간 도시현황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메뉴 디자인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지도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지도 크기 확대 필요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교통정보 목록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글자 색상 및 아이콘 변경 필요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교통정보 목록 창 크기 고정 필요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지도 크기에 맞춰서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목록이 초과 시 스크롤 바 생성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데이터가 없을 경우 </a:t>
            </a:r>
            <a:r>
              <a:rPr lang="en-US" altLang="ko-KR" dirty="0">
                <a:solidFill>
                  <a:schemeClr val="tx1"/>
                </a:solidFill>
              </a:rPr>
              <a:t>‘</a:t>
            </a:r>
            <a:r>
              <a:rPr lang="ko-KR" altLang="en-US" dirty="0">
                <a:solidFill>
                  <a:schemeClr val="tx1"/>
                </a:solidFill>
              </a:rPr>
              <a:t>교통정보 목록이 없습니다</a:t>
            </a:r>
            <a:r>
              <a:rPr lang="en-US" altLang="ko-KR" dirty="0">
                <a:solidFill>
                  <a:schemeClr val="tx1"/>
                </a:solidFill>
              </a:rPr>
              <a:t>.’ </a:t>
            </a:r>
            <a:r>
              <a:rPr lang="ko-KR" altLang="en-US" dirty="0">
                <a:solidFill>
                  <a:schemeClr val="tx1"/>
                </a:solidFill>
              </a:rPr>
              <a:t>문구 표시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BD83FC-6B63-A83B-5C0F-4933D2BDE9BB}"/>
              </a:ext>
            </a:extLst>
          </p:cNvPr>
          <p:cNvSpPr/>
          <p:nvPr/>
        </p:nvSpPr>
        <p:spPr>
          <a:xfrm>
            <a:off x="274320" y="1123726"/>
            <a:ext cx="990600" cy="20895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9E11081-2AC3-83A7-E441-900F9294094F}"/>
              </a:ext>
            </a:extLst>
          </p:cNvPr>
          <p:cNvSpPr/>
          <p:nvPr/>
        </p:nvSpPr>
        <p:spPr>
          <a:xfrm>
            <a:off x="5475801" y="566117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146E77-11AF-E5D2-165D-7234711129D9}"/>
              </a:ext>
            </a:extLst>
          </p:cNvPr>
          <p:cNvSpPr/>
          <p:nvPr/>
        </p:nvSpPr>
        <p:spPr>
          <a:xfrm>
            <a:off x="152400" y="1019248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07C30E3-AE9A-AD2F-9AAE-74ABA89A9E1C}"/>
              </a:ext>
            </a:extLst>
          </p:cNvPr>
          <p:cNvSpPr/>
          <p:nvPr/>
        </p:nvSpPr>
        <p:spPr>
          <a:xfrm>
            <a:off x="5318760" y="1123725"/>
            <a:ext cx="1965960" cy="1543973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AF506A6-17CF-FFE5-A5FD-0A8C98B9D98B}"/>
              </a:ext>
            </a:extLst>
          </p:cNvPr>
          <p:cNvSpPr/>
          <p:nvPr/>
        </p:nvSpPr>
        <p:spPr>
          <a:xfrm>
            <a:off x="5266846" y="977391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FE2276-7EEA-31A6-78B6-F62FF6D230E4}"/>
              </a:ext>
            </a:extLst>
          </p:cNvPr>
          <p:cNvSpPr/>
          <p:nvPr/>
        </p:nvSpPr>
        <p:spPr>
          <a:xfrm>
            <a:off x="1363910" y="1079564"/>
            <a:ext cx="3902935" cy="314191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3F1580A-C206-C3D0-CA79-6BB9439590D9}"/>
              </a:ext>
            </a:extLst>
          </p:cNvPr>
          <p:cNvSpPr/>
          <p:nvPr/>
        </p:nvSpPr>
        <p:spPr>
          <a:xfrm>
            <a:off x="1311995" y="872913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66CC2F2-42B0-8824-B7AA-6C5AEF648D1E}"/>
              </a:ext>
            </a:extLst>
          </p:cNvPr>
          <p:cNvSpPr/>
          <p:nvPr/>
        </p:nvSpPr>
        <p:spPr>
          <a:xfrm>
            <a:off x="6400800" y="5599818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D70B93-9289-055A-42F3-6853E2F7EB41}"/>
              </a:ext>
            </a:extLst>
          </p:cNvPr>
          <p:cNvSpPr/>
          <p:nvPr/>
        </p:nvSpPr>
        <p:spPr>
          <a:xfrm>
            <a:off x="10233660" y="5599818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325145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673" y="630014"/>
            <a:ext cx="7185965" cy="4077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A6CDE-23B3-1321-F145-731843C53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5801" y="5345520"/>
            <a:ext cx="6655081" cy="374348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실시간 도시현황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메뉴 디자인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지도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지도 크기 확대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지도 내 아이콘 수정 필요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err="1">
                <a:solidFill>
                  <a:schemeClr val="tx1"/>
                </a:solidFill>
              </a:rPr>
              <a:t>대기질</a:t>
            </a:r>
            <a:r>
              <a:rPr lang="ko-KR" altLang="en-US" dirty="0">
                <a:solidFill>
                  <a:schemeClr val="tx1"/>
                </a:solidFill>
              </a:rPr>
              <a:t> 예보통보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출처 변경 필요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[</a:t>
            </a:r>
            <a:r>
              <a:rPr lang="ko-KR" altLang="en-US" dirty="0">
                <a:solidFill>
                  <a:schemeClr val="tx1"/>
                </a:solidFill>
              </a:rPr>
              <a:t>예측 모델 보기</a:t>
            </a:r>
            <a:r>
              <a:rPr lang="en-US" altLang="ko-KR" dirty="0">
                <a:solidFill>
                  <a:schemeClr val="tx1"/>
                </a:solidFill>
              </a:rPr>
              <a:t>] </a:t>
            </a:r>
            <a:r>
              <a:rPr lang="ko-KR" altLang="en-US" dirty="0">
                <a:solidFill>
                  <a:schemeClr val="tx1"/>
                </a:solidFill>
              </a:rPr>
              <a:t>아이콘 색상 변경 필요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예측 모델 보기 클릭 시 이미지 수정 필요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강조 </a:t>
            </a:r>
            <a:r>
              <a:rPr lang="ko-KR" altLang="en-US" dirty="0" err="1">
                <a:solidFill>
                  <a:schemeClr val="tx1"/>
                </a:solidFill>
              </a:rPr>
              <a:t>글자색</a:t>
            </a:r>
            <a:r>
              <a:rPr lang="ko-KR" altLang="en-US" dirty="0">
                <a:solidFill>
                  <a:schemeClr val="tx1"/>
                </a:solidFill>
              </a:rPr>
              <a:t> 변경 필요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측정소 별 그래프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글자 강조 색상 변경 필요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그래프 색상 변경 필요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출처 변경 필요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BD83FC-6B63-A83B-5C0F-4933D2BDE9BB}"/>
              </a:ext>
            </a:extLst>
          </p:cNvPr>
          <p:cNvSpPr/>
          <p:nvPr/>
        </p:nvSpPr>
        <p:spPr>
          <a:xfrm>
            <a:off x="274320" y="1359946"/>
            <a:ext cx="990600" cy="20895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9E11081-2AC3-83A7-E441-900F9294094F}"/>
              </a:ext>
            </a:extLst>
          </p:cNvPr>
          <p:cNvSpPr/>
          <p:nvPr/>
        </p:nvSpPr>
        <p:spPr>
          <a:xfrm>
            <a:off x="5475801" y="566117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146E77-11AF-E5D2-165D-7234711129D9}"/>
              </a:ext>
            </a:extLst>
          </p:cNvPr>
          <p:cNvSpPr/>
          <p:nvPr/>
        </p:nvSpPr>
        <p:spPr>
          <a:xfrm>
            <a:off x="152400" y="1255468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07C30E3-AE9A-AD2F-9AAE-74ABA89A9E1C}"/>
              </a:ext>
            </a:extLst>
          </p:cNvPr>
          <p:cNvSpPr/>
          <p:nvPr/>
        </p:nvSpPr>
        <p:spPr>
          <a:xfrm>
            <a:off x="5318760" y="1123726"/>
            <a:ext cx="1965960" cy="119586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AF506A6-17CF-FFE5-A5FD-0A8C98B9D98B}"/>
              </a:ext>
            </a:extLst>
          </p:cNvPr>
          <p:cNvSpPr/>
          <p:nvPr/>
        </p:nvSpPr>
        <p:spPr>
          <a:xfrm>
            <a:off x="5266846" y="977391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FE2276-7EEA-31A6-78B6-F62FF6D230E4}"/>
              </a:ext>
            </a:extLst>
          </p:cNvPr>
          <p:cNvSpPr/>
          <p:nvPr/>
        </p:nvSpPr>
        <p:spPr>
          <a:xfrm>
            <a:off x="1363910" y="1079564"/>
            <a:ext cx="3902935" cy="314191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3F1580A-C206-C3D0-CA79-6BB9439590D9}"/>
              </a:ext>
            </a:extLst>
          </p:cNvPr>
          <p:cNvSpPr/>
          <p:nvPr/>
        </p:nvSpPr>
        <p:spPr>
          <a:xfrm>
            <a:off x="1311995" y="872913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66CC2F2-42B0-8824-B7AA-6C5AEF648D1E}"/>
              </a:ext>
            </a:extLst>
          </p:cNvPr>
          <p:cNvSpPr/>
          <p:nvPr/>
        </p:nvSpPr>
        <p:spPr>
          <a:xfrm>
            <a:off x="6400800" y="5599818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D70B93-9289-055A-42F3-6853E2F7EB41}"/>
              </a:ext>
            </a:extLst>
          </p:cNvPr>
          <p:cNvSpPr/>
          <p:nvPr/>
        </p:nvSpPr>
        <p:spPr>
          <a:xfrm>
            <a:off x="10233660" y="5599818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BDB2E6-A593-9A79-E5C2-8A7CF25607F0}"/>
              </a:ext>
            </a:extLst>
          </p:cNvPr>
          <p:cNvSpPr/>
          <p:nvPr/>
        </p:nvSpPr>
        <p:spPr>
          <a:xfrm>
            <a:off x="5318760" y="2428646"/>
            <a:ext cx="1965960" cy="186903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8948EA9-77B0-12A9-49E4-7808547715DA}"/>
              </a:ext>
            </a:extLst>
          </p:cNvPr>
          <p:cNvSpPr/>
          <p:nvPr/>
        </p:nvSpPr>
        <p:spPr>
          <a:xfrm>
            <a:off x="5266846" y="2282311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9965ED1-A7C6-B2BF-6B56-1C07D30E4F7C}"/>
              </a:ext>
            </a:extLst>
          </p:cNvPr>
          <p:cNvSpPr/>
          <p:nvPr/>
        </p:nvSpPr>
        <p:spPr>
          <a:xfrm>
            <a:off x="10129182" y="6816222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015891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673" y="647506"/>
            <a:ext cx="7185965" cy="40421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A6CDE-23B3-1321-F145-731843C53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5801" y="5345520"/>
            <a:ext cx="6655080" cy="374348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실시간 도시현황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메뉴 디자인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지도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지도 크기 확대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유기동물 정보 목록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창 크기 고정 필요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지도 크기에 맞춰서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데이터 없을 경우 </a:t>
            </a:r>
            <a:r>
              <a:rPr lang="en-US" altLang="ko-KR" dirty="0">
                <a:solidFill>
                  <a:schemeClr val="tx1"/>
                </a:solidFill>
              </a:rPr>
              <a:t>‘</a:t>
            </a:r>
            <a:r>
              <a:rPr lang="ko-KR" altLang="en-US" dirty="0">
                <a:solidFill>
                  <a:schemeClr val="tx1"/>
                </a:solidFill>
              </a:rPr>
              <a:t>유기동물 정보 목록이 없습니다</a:t>
            </a:r>
            <a:r>
              <a:rPr lang="en-US" altLang="ko-KR" dirty="0">
                <a:solidFill>
                  <a:schemeClr val="tx1"/>
                </a:solidFill>
              </a:rPr>
              <a:t>.’ </a:t>
            </a:r>
            <a:r>
              <a:rPr lang="ko-KR" altLang="en-US" dirty="0">
                <a:solidFill>
                  <a:schemeClr val="tx1"/>
                </a:solidFill>
              </a:rPr>
              <a:t>문구 표시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유기동물 접수 건수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창 크기 고정 필요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지도 크기에 맞춰서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br>
              <a:rPr lang="en-US" altLang="ko-KR" dirty="0">
                <a:solidFill>
                  <a:schemeClr val="tx1"/>
                </a:solidFill>
              </a:rPr>
            </a:b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BD83FC-6B63-A83B-5C0F-4933D2BDE9BB}"/>
              </a:ext>
            </a:extLst>
          </p:cNvPr>
          <p:cNvSpPr/>
          <p:nvPr/>
        </p:nvSpPr>
        <p:spPr>
          <a:xfrm>
            <a:off x="274320" y="1597264"/>
            <a:ext cx="990600" cy="20895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9E11081-2AC3-83A7-E441-900F9294094F}"/>
              </a:ext>
            </a:extLst>
          </p:cNvPr>
          <p:cNvSpPr/>
          <p:nvPr/>
        </p:nvSpPr>
        <p:spPr>
          <a:xfrm>
            <a:off x="5475801" y="566117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146E77-11AF-E5D2-165D-7234711129D9}"/>
              </a:ext>
            </a:extLst>
          </p:cNvPr>
          <p:cNvSpPr/>
          <p:nvPr/>
        </p:nvSpPr>
        <p:spPr>
          <a:xfrm>
            <a:off x="152400" y="1492786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07C30E3-AE9A-AD2F-9AAE-74ABA89A9E1C}"/>
              </a:ext>
            </a:extLst>
          </p:cNvPr>
          <p:cNvSpPr/>
          <p:nvPr/>
        </p:nvSpPr>
        <p:spPr>
          <a:xfrm>
            <a:off x="5318760" y="1123726"/>
            <a:ext cx="1965960" cy="44517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AF506A6-17CF-FFE5-A5FD-0A8C98B9D98B}"/>
              </a:ext>
            </a:extLst>
          </p:cNvPr>
          <p:cNvSpPr/>
          <p:nvPr/>
        </p:nvSpPr>
        <p:spPr>
          <a:xfrm>
            <a:off x="5266846" y="977391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FE2276-7EEA-31A6-78B6-F62FF6D230E4}"/>
              </a:ext>
            </a:extLst>
          </p:cNvPr>
          <p:cNvSpPr/>
          <p:nvPr/>
        </p:nvSpPr>
        <p:spPr>
          <a:xfrm>
            <a:off x="1363910" y="1079564"/>
            <a:ext cx="3902935" cy="314191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3F1580A-C206-C3D0-CA79-6BB9439590D9}"/>
              </a:ext>
            </a:extLst>
          </p:cNvPr>
          <p:cNvSpPr/>
          <p:nvPr/>
        </p:nvSpPr>
        <p:spPr>
          <a:xfrm>
            <a:off x="1311995" y="872913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66CC2F2-42B0-8824-B7AA-6C5AEF648D1E}"/>
              </a:ext>
            </a:extLst>
          </p:cNvPr>
          <p:cNvSpPr/>
          <p:nvPr/>
        </p:nvSpPr>
        <p:spPr>
          <a:xfrm>
            <a:off x="6400800" y="5599818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D70B93-9289-055A-42F3-6853E2F7EB41}"/>
              </a:ext>
            </a:extLst>
          </p:cNvPr>
          <p:cNvSpPr/>
          <p:nvPr/>
        </p:nvSpPr>
        <p:spPr>
          <a:xfrm>
            <a:off x="10233660" y="5599818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BDB2E6-A593-9A79-E5C2-8A7CF25607F0}"/>
              </a:ext>
            </a:extLst>
          </p:cNvPr>
          <p:cNvSpPr/>
          <p:nvPr/>
        </p:nvSpPr>
        <p:spPr>
          <a:xfrm>
            <a:off x="5318760" y="1667085"/>
            <a:ext cx="1965960" cy="37803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8948EA9-77B0-12A9-49E4-7808547715DA}"/>
              </a:ext>
            </a:extLst>
          </p:cNvPr>
          <p:cNvSpPr/>
          <p:nvPr/>
        </p:nvSpPr>
        <p:spPr>
          <a:xfrm>
            <a:off x="5266846" y="1520750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557EC16-6DFC-1F3F-1A98-0D38C3883230}"/>
              </a:ext>
            </a:extLst>
          </p:cNvPr>
          <p:cNvSpPr/>
          <p:nvPr/>
        </p:nvSpPr>
        <p:spPr>
          <a:xfrm>
            <a:off x="10233660" y="6883334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178005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100" y="647506"/>
            <a:ext cx="7111110" cy="40421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A6CDE-23B3-1321-F145-731843C53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5801" y="5345520"/>
            <a:ext cx="6655080" cy="374348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시정 데이터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시정데이터의 경우 모든 메뉴 동일하게 적용 부탁드립니다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메뉴 디자인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색상 변경 필요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그래프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색상 변경 필요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항목별로 그래프 크기 통일 필요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BD83FC-6B63-A83B-5C0F-4933D2BDE9BB}"/>
              </a:ext>
            </a:extLst>
          </p:cNvPr>
          <p:cNvSpPr/>
          <p:nvPr/>
        </p:nvSpPr>
        <p:spPr>
          <a:xfrm>
            <a:off x="274320" y="1108314"/>
            <a:ext cx="990600" cy="20895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9E11081-2AC3-83A7-E441-900F9294094F}"/>
              </a:ext>
            </a:extLst>
          </p:cNvPr>
          <p:cNvSpPr/>
          <p:nvPr/>
        </p:nvSpPr>
        <p:spPr>
          <a:xfrm>
            <a:off x="5475801" y="566117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146E77-11AF-E5D2-165D-7234711129D9}"/>
              </a:ext>
            </a:extLst>
          </p:cNvPr>
          <p:cNvSpPr/>
          <p:nvPr/>
        </p:nvSpPr>
        <p:spPr>
          <a:xfrm>
            <a:off x="152400" y="1003836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66CC2F2-42B0-8824-B7AA-6C5AEF648D1E}"/>
              </a:ext>
            </a:extLst>
          </p:cNvPr>
          <p:cNvSpPr/>
          <p:nvPr/>
        </p:nvSpPr>
        <p:spPr>
          <a:xfrm>
            <a:off x="6400800" y="5556699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D70B93-9289-055A-42F3-6853E2F7EB41}"/>
              </a:ext>
            </a:extLst>
          </p:cNvPr>
          <p:cNvSpPr/>
          <p:nvPr/>
        </p:nvSpPr>
        <p:spPr>
          <a:xfrm>
            <a:off x="9265840" y="566117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1175968-1986-B31E-578C-679E9204883B}"/>
              </a:ext>
            </a:extLst>
          </p:cNvPr>
          <p:cNvSpPr/>
          <p:nvPr/>
        </p:nvSpPr>
        <p:spPr>
          <a:xfrm>
            <a:off x="1279660" y="994539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444650F-E4FB-CA8A-73B6-C500AC20BFC4}"/>
              </a:ext>
            </a:extLst>
          </p:cNvPr>
          <p:cNvSpPr/>
          <p:nvPr/>
        </p:nvSpPr>
        <p:spPr>
          <a:xfrm>
            <a:off x="4187264" y="903025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7E1F4C9-FD89-BC9D-E583-E6AD70753458}"/>
              </a:ext>
            </a:extLst>
          </p:cNvPr>
          <p:cNvSpPr/>
          <p:nvPr/>
        </p:nvSpPr>
        <p:spPr>
          <a:xfrm>
            <a:off x="4187264" y="1085219"/>
            <a:ext cx="3066976" cy="3502021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8503920" y="3429000"/>
            <a:ext cx="3626961" cy="1916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4. </a:t>
            </a:r>
            <a:r>
              <a:rPr lang="ko-KR" altLang="en-US" smtClean="0">
                <a:solidFill>
                  <a:schemeClr val="bg1"/>
                </a:solidFill>
              </a:rPr>
              <a:t>색상 및 크기는 스크립트에서 알맞게 조절해주세요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649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100" y="650692"/>
            <a:ext cx="7111110" cy="403573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A6CDE-23B3-1321-F145-731843C53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5801" y="5345520"/>
            <a:ext cx="6655079" cy="374348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테마지도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메뉴 디자인 변경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BD83FC-6B63-A83B-5C0F-4933D2BDE9BB}"/>
              </a:ext>
            </a:extLst>
          </p:cNvPr>
          <p:cNvSpPr/>
          <p:nvPr/>
        </p:nvSpPr>
        <p:spPr>
          <a:xfrm>
            <a:off x="274320" y="1108314"/>
            <a:ext cx="990600" cy="52363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9E11081-2AC3-83A7-E441-900F9294094F}"/>
              </a:ext>
            </a:extLst>
          </p:cNvPr>
          <p:cNvSpPr/>
          <p:nvPr/>
        </p:nvSpPr>
        <p:spPr>
          <a:xfrm>
            <a:off x="5475801" y="566117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146E77-11AF-E5D2-165D-7234711129D9}"/>
              </a:ext>
            </a:extLst>
          </p:cNvPr>
          <p:cNvSpPr/>
          <p:nvPr/>
        </p:nvSpPr>
        <p:spPr>
          <a:xfrm>
            <a:off x="152400" y="1003836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979085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100" y="651752"/>
            <a:ext cx="7111110" cy="40336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A6CDE-23B3-1321-F145-731843C53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5729" y="5345520"/>
            <a:ext cx="5615223" cy="374348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빅데이터 분석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메뉴 디자인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문구 강조 색상 변경 필요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BD83FC-6B63-A83B-5C0F-4933D2BDE9BB}"/>
              </a:ext>
            </a:extLst>
          </p:cNvPr>
          <p:cNvSpPr/>
          <p:nvPr/>
        </p:nvSpPr>
        <p:spPr>
          <a:xfrm>
            <a:off x="274320" y="1108314"/>
            <a:ext cx="990600" cy="80938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9E11081-2AC3-83A7-E441-900F9294094F}"/>
              </a:ext>
            </a:extLst>
          </p:cNvPr>
          <p:cNvSpPr/>
          <p:nvPr/>
        </p:nvSpPr>
        <p:spPr>
          <a:xfrm>
            <a:off x="5891251" y="5694733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146E77-11AF-E5D2-165D-7234711129D9}"/>
              </a:ext>
            </a:extLst>
          </p:cNvPr>
          <p:cNvSpPr/>
          <p:nvPr/>
        </p:nvSpPr>
        <p:spPr>
          <a:xfrm>
            <a:off x="152400" y="1003836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5162FAF-4C80-C8AB-CF07-7836B62599CF}"/>
              </a:ext>
            </a:extLst>
          </p:cNvPr>
          <p:cNvSpPr/>
          <p:nvPr/>
        </p:nvSpPr>
        <p:spPr>
          <a:xfrm>
            <a:off x="1477860" y="151300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CAE0254-49A5-5C59-EAF9-1C6AAFAD79F6}"/>
              </a:ext>
            </a:extLst>
          </p:cNvPr>
          <p:cNvSpPr/>
          <p:nvPr/>
        </p:nvSpPr>
        <p:spPr>
          <a:xfrm>
            <a:off x="3952613" y="417231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802A82D-A336-E136-29F0-0DFD32008C5A}"/>
              </a:ext>
            </a:extLst>
          </p:cNvPr>
          <p:cNvSpPr/>
          <p:nvPr/>
        </p:nvSpPr>
        <p:spPr>
          <a:xfrm>
            <a:off x="6862801" y="6094783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58A1161-EC71-E178-E797-08FF4099C5F1}"/>
              </a:ext>
            </a:extLst>
          </p:cNvPr>
          <p:cNvSpPr/>
          <p:nvPr/>
        </p:nvSpPr>
        <p:spPr>
          <a:xfrm>
            <a:off x="8803340" y="8152183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368931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968" y="651752"/>
            <a:ext cx="7107373" cy="40336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A6CDE-23B3-1321-F145-731843C53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5729" y="5345520"/>
            <a:ext cx="5615223" cy="374348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공유박스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메뉴 디자인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문구 강조 색상 변경 필요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BD83FC-6B63-A83B-5C0F-4933D2BDE9BB}"/>
              </a:ext>
            </a:extLst>
          </p:cNvPr>
          <p:cNvSpPr/>
          <p:nvPr/>
        </p:nvSpPr>
        <p:spPr>
          <a:xfrm>
            <a:off x="274320" y="1108313"/>
            <a:ext cx="990600" cy="96376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9E11081-2AC3-83A7-E441-900F9294094F}"/>
              </a:ext>
            </a:extLst>
          </p:cNvPr>
          <p:cNvSpPr/>
          <p:nvPr/>
        </p:nvSpPr>
        <p:spPr>
          <a:xfrm>
            <a:off x="5891251" y="5694733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146E77-11AF-E5D2-165D-7234711129D9}"/>
              </a:ext>
            </a:extLst>
          </p:cNvPr>
          <p:cNvSpPr/>
          <p:nvPr/>
        </p:nvSpPr>
        <p:spPr>
          <a:xfrm>
            <a:off x="152400" y="1003836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5162FAF-4C80-C8AB-CF07-7836B62599CF}"/>
              </a:ext>
            </a:extLst>
          </p:cNvPr>
          <p:cNvSpPr/>
          <p:nvPr/>
        </p:nvSpPr>
        <p:spPr>
          <a:xfrm>
            <a:off x="1477860" y="151300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CAE0254-49A5-5C59-EAF9-1C6AAFAD79F6}"/>
              </a:ext>
            </a:extLst>
          </p:cNvPr>
          <p:cNvSpPr/>
          <p:nvPr/>
        </p:nvSpPr>
        <p:spPr>
          <a:xfrm>
            <a:off x="3952613" y="417231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CAEDD7D-0D32-0363-6199-8497ED68B5C9}"/>
              </a:ext>
            </a:extLst>
          </p:cNvPr>
          <p:cNvSpPr/>
          <p:nvPr/>
        </p:nvSpPr>
        <p:spPr>
          <a:xfrm>
            <a:off x="6939875" y="6063849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DD9405E-0B7D-46BA-515D-99741D07BFA0}"/>
              </a:ext>
            </a:extLst>
          </p:cNvPr>
          <p:cNvSpPr/>
          <p:nvPr/>
        </p:nvSpPr>
        <p:spPr>
          <a:xfrm>
            <a:off x="8698862" y="815270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61247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07732"/>
            <a:ext cx="7262514" cy="41216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A6CDE-23B3-1321-F145-731843C53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647" y="4871810"/>
            <a:ext cx="7940052" cy="44662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성장하는 젊은 도시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메인지도 변경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지도 색상 변경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- 1-1 </a:t>
            </a:r>
            <a:r>
              <a:rPr lang="ko-KR" altLang="en-US" dirty="0">
                <a:solidFill>
                  <a:schemeClr val="tx1"/>
                </a:solidFill>
              </a:rPr>
              <a:t>팝업 색상 변경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- 1-2 </a:t>
            </a:r>
            <a:r>
              <a:rPr lang="ko-KR" altLang="en-US" dirty="0">
                <a:solidFill>
                  <a:schemeClr val="tx1"/>
                </a:solidFill>
              </a:rPr>
              <a:t>레이어 강조 효과 색상 변경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- 1-3 </a:t>
            </a:r>
            <a:r>
              <a:rPr lang="ko-KR" altLang="en-US" dirty="0">
                <a:solidFill>
                  <a:schemeClr val="tx1"/>
                </a:solidFill>
              </a:rPr>
              <a:t>레이어 분리 </a:t>
            </a:r>
            <a:r>
              <a:rPr lang="ko-KR" altLang="en-US" dirty="0" err="1">
                <a:solidFill>
                  <a:schemeClr val="tx1"/>
                </a:solidFill>
              </a:rPr>
              <a:t>되어야할</a:t>
            </a:r>
            <a:r>
              <a:rPr lang="ko-KR" altLang="en-US" dirty="0">
                <a:solidFill>
                  <a:schemeClr val="tx1"/>
                </a:solidFill>
              </a:rPr>
              <a:t> 부분 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합쳐야 될 부분 확인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차트 제목 추가 필요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4A77D2B-FD01-3296-DA97-4FA5786E0B88}"/>
              </a:ext>
            </a:extLst>
          </p:cNvPr>
          <p:cNvSpPr/>
          <p:nvPr/>
        </p:nvSpPr>
        <p:spPr>
          <a:xfrm>
            <a:off x="2257425" y="1219199"/>
            <a:ext cx="3171825" cy="286702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95B74C7-9D0B-AC71-5539-F276BCCD8F88}"/>
              </a:ext>
            </a:extLst>
          </p:cNvPr>
          <p:cNvSpPr/>
          <p:nvPr/>
        </p:nvSpPr>
        <p:spPr>
          <a:xfrm>
            <a:off x="2048470" y="1043512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969732-6AA4-000C-558B-22F9DBF42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531" y="6214077"/>
            <a:ext cx="4166419" cy="2343611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67AACD6B-33CF-0D13-1223-7C8762EBDD14}"/>
              </a:ext>
            </a:extLst>
          </p:cNvPr>
          <p:cNvSpPr/>
          <p:nvPr/>
        </p:nvSpPr>
        <p:spPr>
          <a:xfrm>
            <a:off x="3969942" y="2259916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1-1</a:t>
            </a:r>
            <a:endParaRPr lang="ko-KR" altLang="en-US" sz="8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F3CB5F8-DAA2-647E-B6E2-739E1BA7D6DB}"/>
              </a:ext>
            </a:extLst>
          </p:cNvPr>
          <p:cNvSpPr/>
          <p:nvPr/>
        </p:nvSpPr>
        <p:spPr>
          <a:xfrm>
            <a:off x="4633647" y="1379072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1-2</a:t>
            </a:r>
            <a:endParaRPr lang="ko-KR" altLang="en-US" sz="8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77F418F-20FC-DA36-61DD-B99731C2EA22}"/>
              </a:ext>
            </a:extLst>
          </p:cNvPr>
          <p:cNvSpPr/>
          <p:nvPr/>
        </p:nvSpPr>
        <p:spPr>
          <a:xfrm>
            <a:off x="2771291" y="2847145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1-3</a:t>
            </a:r>
            <a:endParaRPr lang="ko-KR" altLang="en-US" sz="8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A67BD8F-DD73-E7B7-135B-BE2848A12E62}"/>
              </a:ext>
            </a:extLst>
          </p:cNvPr>
          <p:cNvSpPr/>
          <p:nvPr/>
        </p:nvSpPr>
        <p:spPr>
          <a:xfrm>
            <a:off x="2046814" y="7000471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1-3</a:t>
            </a:r>
            <a:endParaRPr lang="ko-KR" altLang="en-US" sz="8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40E4918-C409-61DA-70AA-964456F32038}"/>
              </a:ext>
            </a:extLst>
          </p:cNvPr>
          <p:cNvSpPr/>
          <p:nvPr/>
        </p:nvSpPr>
        <p:spPr>
          <a:xfrm>
            <a:off x="8726499" y="6791516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1-1</a:t>
            </a:r>
            <a:endParaRPr lang="ko-KR" altLang="en-US" sz="8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4D7B82E-E7F0-8E4C-395C-C5A35DF2EB0E}"/>
              </a:ext>
            </a:extLst>
          </p:cNvPr>
          <p:cNvSpPr/>
          <p:nvPr/>
        </p:nvSpPr>
        <p:spPr>
          <a:xfrm>
            <a:off x="9440539" y="5724569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1-2</a:t>
            </a:r>
            <a:endParaRPr lang="ko-KR" altLang="en-US" sz="8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AE72284-E38D-A4FA-1FFA-7A7D47836040}"/>
              </a:ext>
            </a:extLst>
          </p:cNvPr>
          <p:cNvSpPr/>
          <p:nvPr/>
        </p:nvSpPr>
        <p:spPr>
          <a:xfrm>
            <a:off x="152400" y="1615702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1274E3E-1333-76AB-55FA-919AA32D575A}"/>
              </a:ext>
            </a:extLst>
          </p:cNvPr>
          <p:cNvSpPr/>
          <p:nvPr/>
        </p:nvSpPr>
        <p:spPr>
          <a:xfrm>
            <a:off x="4638854" y="5927622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799494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968" y="652811"/>
            <a:ext cx="7107373" cy="403149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A6CDE-23B3-1321-F145-731843C53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5729" y="5425946"/>
            <a:ext cx="5615223" cy="358262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공유박스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메뉴 디자인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문구 강조 색상 변경 필요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관련뉴스에 들어오는 이미지 크기를 동일하게 표현 필요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키워드 트렌드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차트 색상 변경 필요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마우스 </a:t>
            </a:r>
            <a:r>
              <a:rPr lang="ko-KR" altLang="en-US" dirty="0" err="1">
                <a:solidFill>
                  <a:schemeClr val="tx1"/>
                </a:solidFill>
              </a:rPr>
              <a:t>호버시</a:t>
            </a:r>
            <a:r>
              <a:rPr lang="ko-KR" altLang="en-US" dirty="0">
                <a:solidFill>
                  <a:schemeClr val="tx1"/>
                </a:solidFill>
              </a:rPr>
              <a:t> 데이터 상세 정보 표시 필요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BD83FC-6B63-A83B-5C0F-4933D2BDE9BB}"/>
              </a:ext>
            </a:extLst>
          </p:cNvPr>
          <p:cNvSpPr/>
          <p:nvPr/>
        </p:nvSpPr>
        <p:spPr>
          <a:xfrm>
            <a:off x="274320" y="1108313"/>
            <a:ext cx="990600" cy="96376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9E11081-2AC3-83A7-E441-900F9294094F}"/>
              </a:ext>
            </a:extLst>
          </p:cNvPr>
          <p:cNvSpPr/>
          <p:nvPr/>
        </p:nvSpPr>
        <p:spPr>
          <a:xfrm>
            <a:off x="5891251" y="5694733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146E77-11AF-E5D2-165D-7234711129D9}"/>
              </a:ext>
            </a:extLst>
          </p:cNvPr>
          <p:cNvSpPr/>
          <p:nvPr/>
        </p:nvSpPr>
        <p:spPr>
          <a:xfrm>
            <a:off x="152400" y="1003836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CAEDD7D-0D32-0363-6199-8497ED68B5C9}"/>
              </a:ext>
            </a:extLst>
          </p:cNvPr>
          <p:cNvSpPr/>
          <p:nvPr/>
        </p:nvSpPr>
        <p:spPr>
          <a:xfrm>
            <a:off x="7476514" y="5799210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DD9405E-0B7D-46BA-515D-99741D07BFA0}"/>
              </a:ext>
            </a:extLst>
          </p:cNvPr>
          <p:cNvSpPr/>
          <p:nvPr/>
        </p:nvSpPr>
        <p:spPr>
          <a:xfrm>
            <a:off x="7967342" y="807650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4F295D6-117F-0DFC-2E4B-A9A11F335FE8}"/>
              </a:ext>
            </a:extLst>
          </p:cNvPr>
          <p:cNvSpPr/>
          <p:nvPr/>
        </p:nvSpPr>
        <p:spPr>
          <a:xfrm>
            <a:off x="1623060" y="1212791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877FA1-5255-6852-F2ED-245C086634B7}"/>
              </a:ext>
            </a:extLst>
          </p:cNvPr>
          <p:cNvSpPr/>
          <p:nvPr/>
        </p:nvSpPr>
        <p:spPr>
          <a:xfrm>
            <a:off x="1328254" y="1381241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11C6E78-2D15-1F5E-E215-36835E54B96A}"/>
              </a:ext>
            </a:extLst>
          </p:cNvPr>
          <p:cNvSpPr/>
          <p:nvPr/>
        </p:nvSpPr>
        <p:spPr>
          <a:xfrm>
            <a:off x="10474322" y="6168326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8A8868-6179-A73B-5B8D-4953131569C9}"/>
              </a:ext>
            </a:extLst>
          </p:cNvPr>
          <p:cNvSpPr/>
          <p:nvPr/>
        </p:nvSpPr>
        <p:spPr>
          <a:xfrm>
            <a:off x="1336714" y="1530482"/>
            <a:ext cx="1673185" cy="315382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70278B9-2B7D-FEA3-F975-67F7BE240804}"/>
              </a:ext>
            </a:extLst>
          </p:cNvPr>
          <p:cNvSpPr/>
          <p:nvPr/>
        </p:nvSpPr>
        <p:spPr>
          <a:xfrm>
            <a:off x="4846541" y="1381241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87E48CB-D65E-2A2D-57D2-0A3EB5433C29}"/>
              </a:ext>
            </a:extLst>
          </p:cNvPr>
          <p:cNvSpPr/>
          <p:nvPr/>
        </p:nvSpPr>
        <p:spPr>
          <a:xfrm>
            <a:off x="4855001" y="1530482"/>
            <a:ext cx="2361139" cy="1070143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811F63C-4200-92CC-E171-65E404BCA8D5}"/>
              </a:ext>
            </a:extLst>
          </p:cNvPr>
          <p:cNvSpPr/>
          <p:nvPr/>
        </p:nvSpPr>
        <p:spPr>
          <a:xfrm>
            <a:off x="10474322" y="7112782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540BBF2-5964-64D0-A262-1B2F8B981028}"/>
              </a:ext>
            </a:extLst>
          </p:cNvPr>
          <p:cNvSpPr/>
          <p:nvPr/>
        </p:nvSpPr>
        <p:spPr>
          <a:xfrm>
            <a:off x="6821194" y="6124149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62497FF-DCB0-7398-0A08-ADEB69927633}"/>
              </a:ext>
            </a:extLst>
          </p:cNvPr>
          <p:cNvSpPr/>
          <p:nvPr/>
        </p:nvSpPr>
        <p:spPr>
          <a:xfrm>
            <a:off x="9914616" y="6008165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261203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968" y="652811"/>
            <a:ext cx="7107372" cy="403149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A6CDE-23B3-1321-F145-731843C53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5729" y="5637979"/>
            <a:ext cx="5615223" cy="315856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공유박스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메뉴 디자인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문구 강조 색상 변경 필요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BD83FC-6B63-A83B-5C0F-4933D2BDE9BB}"/>
              </a:ext>
            </a:extLst>
          </p:cNvPr>
          <p:cNvSpPr/>
          <p:nvPr/>
        </p:nvSpPr>
        <p:spPr>
          <a:xfrm>
            <a:off x="274320" y="1108313"/>
            <a:ext cx="990600" cy="96376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9E11081-2AC3-83A7-E441-900F9294094F}"/>
              </a:ext>
            </a:extLst>
          </p:cNvPr>
          <p:cNvSpPr/>
          <p:nvPr/>
        </p:nvSpPr>
        <p:spPr>
          <a:xfrm>
            <a:off x="5915168" y="6336190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146E77-11AF-E5D2-165D-7234711129D9}"/>
              </a:ext>
            </a:extLst>
          </p:cNvPr>
          <p:cNvSpPr/>
          <p:nvPr/>
        </p:nvSpPr>
        <p:spPr>
          <a:xfrm>
            <a:off x="152400" y="1003836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CAEDD7D-0D32-0363-6199-8497ED68B5C9}"/>
              </a:ext>
            </a:extLst>
          </p:cNvPr>
          <p:cNvSpPr/>
          <p:nvPr/>
        </p:nvSpPr>
        <p:spPr>
          <a:xfrm>
            <a:off x="7049794" y="6205202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4F295D6-117F-0DFC-2E4B-A9A11F335FE8}"/>
              </a:ext>
            </a:extLst>
          </p:cNvPr>
          <p:cNvSpPr/>
          <p:nvPr/>
        </p:nvSpPr>
        <p:spPr>
          <a:xfrm>
            <a:off x="1554480" y="1485718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24FC2B5-5AD8-EF32-6DC4-15D41181F8AF}"/>
              </a:ext>
            </a:extLst>
          </p:cNvPr>
          <p:cNvSpPr/>
          <p:nvPr/>
        </p:nvSpPr>
        <p:spPr>
          <a:xfrm>
            <a:off x="8594385" y="8072102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386543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7FB9226-CB23-585F-AE70-000570CC5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5729" y="5345520"/>
            <a:ext cx="5615223" cy="37434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968" y="652811"/>
            <a:ext cx="7107372" cy="403149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공유박스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메뉴 디자인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문구 강조 색상 변경 필요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BD83FC-6B63-A83B-5C0F-4933D2BDE9BB}"/>
              </a:ext>
            </a:extLst>
          </p:cNvPr>
          <p:cNvSpPr/>
          <p:nvPr/>
        </p:nvSpPr>
        <p:spPr>
          <a:xfrm>
            <a:off x="274320" y="1108313"/>
            <a:ext cx="990600" cy="96376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9E11081-2AC3-83A7-E441-900F9294094F}"/>
              </a:ext>
            </a:extLst>
          </p:cNvPr>
          <p:cNvSpPr/>
          <p:nvPr/>
        </p:nvSpPr>
        <p:spPr>
          <a:xfrm>
            <a:off x="5995729" y="5604670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146E77-11AF-E5D2-165D-7234711129D9}"/>
              </a:ext>
            </a:extLst>
          </p:cNvPr>
          <p:cNvSpPr/>
          <p:nvPr/>
        </p:nvSpPr>
        <p:spPr>
          <a:xfrm>
            <a:off x="152400" y="1003836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CAEDD7D-0D32-0363-6199-8497ED68B5C9}"/>
              </a:ext>
            </a:extLst>
          </p:cNvPr>
          <p:cNvSpPr/>
          <p:nvPr/>
        </p:nvSpPr>
        <p:spPr>
          <a:xfrm>
            <a:off x="7232862" y="5991842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4F295D6-117F-0DFC-2E4B-A9A11F335FE8}"/>
              </a:ext>
            </a:extLst>
          </p:cNvPr>
          <p:cNvSpPr/>
          <p:nvPr/>
        </p:nvSpPr>
        <p:spPr>
          <a:xfrm>
            <a:off x="1554480" y="1485718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24FC2B5-5AD8-EF32-6DC4-15D41181F8AF}"/>
              </a:ext>
            </a:extLst>
          </p:cNvPr>
          <p:cNvSpPr/>
          <p:nvPr/>
        </p:nvSpPr>
        <p:spPr>
          <a:xfrm>
            <a:off x="8803340" y="8056862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724F466-1246-2EBD-E289-9059FC681BE8}"/>
              </a:ext>
            </a:extLst>
          </p:cNvPr>
          <p:cNvSpPr/>
          <p:nvPr/>
        </p:nvSpPr>
        <p:spPr>
          <a:xfrm>
            <a:off x="4076700" y="4251778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216385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7FB9226-CB23-585F-AE70-000570CC5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5729" y="5637980"/>
            <a:ext cx="5615223" cy="31585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968" y="669609"/>
            <a:ext cx="7107372" cy="399789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스마트시정 소개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메뉴 디자인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소개페이지 퍼블리싱 필요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BD83FC-6B63-A83B-5C0F-4933D2BDE9BB}"/>
              </a:ext>
            </a:extLst>
          </p:cNvPr>
          <p:cNvSpPr/>
          <p:nvPr/>
        </p:nvSpPr>
        <p:spPr>
          <a:xfrm>
            <a:off x="274320" y="1108313"/>
            <a:ext cx="990600" cy="52236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9E11081-2AC3-83A7-E441-900F9294094F}"/>
              </a:ext>
            </a:extLst>
          </p:cNvPr>
          <p:cNvSpPr/>
          <p:nvPr/>
        </p:nvSpPr>
        <p:spPr>
          <a:xfrm>
            <a:off x="5995729" y="6237014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146E77-11AF-E5D2-165D-7234711129D9}"/>
              </a:ext>
            </a:extLst>
          </p:cNvPr>
          <p:cNvSpPr/>
          <p:nvPr/>
        </p:nvSpPr>
        <p:spPr>
          <a:xfrm>
            <a:off x="152400" y="1003836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CAEDD7D-0D32-0363-6199-8497ED68B5C9}"/>
              </a:ext>
            </a:extLst>
          </p:cNvPr>
          <p:cNvSpPr/>
          <p:nvPr/>
        </p:nvSpPr>
        <p:spPr>
          <a:xfrm>
            <a:off x="7232862" y="5991842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4F295D6-117F-0DFC-2E4B-A9A11F335FE8}"/>
              </a:ext>
            </a:extLst>
          </p:cNvPr>
          <p:cNvSpPr/>
          <p:nvPr/>
        </p:nvSpPr>
        <p:spPr>
          <a:xfrm>
            <a:off x="1342488" y="962141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921117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7FB9226-CB23-585F-AE70-000570CC5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5729" y="5637980"/>
            <a:ext cx="5615223" cy="31585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7434" y="652811"/>
            <a:ext cx="7092439" cy="403149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스마트시정 소개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메뉴 디자인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문구 강조 색상 변경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BD83FC-6B63-A83B-5C0F-4933D2BDE9BB}"/>
              </a:ext>
            </a:extLst>
          </p:cNvPr>
          <p:cNvSpPr/>
          <p:nvPr/>
        </p:nvSpPr>
        <p:spPr>
          <a:xfrm>
            <a:off x="274320" y="1108313"/>
            <a:ext cx="990600" cy="52236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9E11081-2AC3-83A7-E441-900F9294094F}"/>
              </a:ext>
            </a:extLst>
          </p:cNvPr>
          <p:cNvSpPr/>
          <p:nvPr/>
        </p:nvSpPr>
        <p:spPr>
          <a:xfrm>
            <a:off x="5995729" y="620079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146E77-11AF-E5D2-165D-7234711129D9}"/>
              </a:ext>
            </a:extLst>
          </p:cNvPr>
          <p:cNvSpPr/>
          <p:nvPr/>
        </p:nvSpPr>
        <p:spPr>
          <a:xfrm>
            <a:off x="152400" y="1003836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CAEDD7D-0D32-0363-6199-8497ED68B5C9}"/>
              </a:ext>
            </a:extLst>
          </p:cNvPr>
          <p:cNvSpPr/>
          <p:nvPr/>
        </p:nvSpPr>
        <p:spPr>
          <a:xfrm>
            <a:off x="7120918" y="620079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4F295D6-117F-0DFC-2E4B-A9A11F335FE8}"/>
              </a:ext>
            </a:extLst>
          </p:cNvPr>
          <p:cNvSpPr/>
          <p:nvPr/>
        </p:nvSpPr>
        <p:spPr>
          <a:xfrm>
            <a:off x="1449168" y="1526202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28BA267-C369-C602-6565-711274DD3A58}"/>
              </a:ext>
            </a:extLst>
          </p:cNvPr>
          <p:cNvSpPr/>
          <p:nvPr/>
        </p:nvSpPr>
        <p:spPr>
          <a:xfrm>
            <a:off x="8594385" y="806769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811807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308" y="607732"/>
            <a:ext cx="7258698" cy="41216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A6CDE-23B3-1321-F145-731843C53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3647" y="4871810"/>
            <a:ext cx="7940051" cy="44662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서해안 철도요지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상세 데이터 부분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글자  가운데 맞춤 및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줄로 들어가는 문구의 경우 양쪽 맞춤 지정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모든 테마 동일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메인 테마 지도 변경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지도 색상 변경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전체 노선 디자인 변경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- 1-1 </a:t>
            </a:r>
            <a:r>
              <a:rPr lang="ko-KR" altLang="en-US" dirty="0">
                <a:solidFill>
                  <a:schemeClr val="tx1"/>
                </a:solidFill>
              </a:rPr>
              <a:t>범례 변경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95B74C7-9D0B-AC71-5539-F276BCCD8F88}"/>
              </a:ext>
            </a:extLst>
          </p:cNvPr>
          <p:cNvSpPr/>
          <p:nvPr/>
        </p:nvSpPr>
        <p:spPr>
          <a:xfrm>
            <a:off x="152400" y="1388524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40E4918-C409-61DA-70AA-964456F32038}"/>
              </a:ext>
            </a:extLst>
          </p:cNvPr>
          <p:cNvSpPr/>
          <p:nvPr/>
        </p:nvSpPr>
        <p:spPr>
          <a:xfrm>
            <a:off x="8139759" y="8498396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1-1</a:t>
            </a:r>
            <a:endParaRPr lang="ko-KR" altLang="en-US" sz="8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3E3961-E028-9304-FB81-2A40324190EA}"/>
              </a:ext>
            </a:extLst>
          </p:cNvPr>
          <p:cNvSpPr/>
          <p:nvPr/>
        </p:nvSpPr>
        <p:spPr>
          <a:xfrm>
            <a:off x="361355" y="1530944"/>
            <a:ext cx="1575395" cy="20895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A910458-5FAB-81AD-5EDA-58557D5CFD31}"/>
              </a:ext>
            </a:extLst>
          </p:cNvPr>
          <p:cNvSpPr/>
          <p:nvPr/>
        </p:nvSpPr>
        <p:spPr>
          <a:xfrm>
            <a:off x="2247901" y="1179569"/>
            <a:ext cx="3078480" cy="3003811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24B9DF2-4596-8DAF-2981-2DD4550F7BAB}"/>
              </a:ext>
            </a:extLst>
          </p:cNvPr>
          <p:cNvSpPr/>
          <p:nvPr/>
        </p:nvSpPr>
        <p:spPr>
          <a:xfrm>
            <a:off x="2142470" y="970614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7AACD6B-33CF-0D13-1223-7C8762EBDD14}"/>
              </a:ext>
            </a:extLst>
          </p:cNvPr>
          <p:cNvSpPr/>
          <p:nvPr/>
        </p:nvSpPr>
        <p:spPr>
          <a:xfrm>
            <a:off x="4339587" y="1075091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1-1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016194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308" y="607732"/>
            <a:ext cx="7258698" cy="412165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A6CDE-23B3-1321-F145-731843C53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3647" y="4871810"/>
            <a:ext cx="7940051" cy="446627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걷고 싶은 친환경 도시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메인 테마 지도 변경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지도 색상 변경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전체 코스 디자인 변경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해당 코스에 마우스 </a:t>
            </a:r>
            <a:r>
              <a:rPr lang="ko-KR" altLang="en-US" dirty="0" err="1">
                <a:solidFill>
                  <a:schemeClr val="tx1"/>
                </a:solidFill>
              </a:rPr>
              <a:t>호버</a:t>
            </a:r>
            <a:r>
              <a:rPr lang="ko-KR" altLang="en-US" dirty="0">
                <a:solidFill>
                  <a:schemeClr val="tx1"/>
                </a:solidFill>
              </a:rPr>
              <a:t> 시 상세 코스 및 </a:t>
            </a:r>
            <a:r>
              <a:rPr lang="ko-KR" altLang="en-US" dirty="0" err="1">
                <a:solidFill>
                  <a:schemeClr val="tx1"/>
                </a:solidFill>
              </a:rPr>
              <a:t>팝업창</a:t>
            </a:r>
            <a:r>
              <a:rPr lang="ko-KR" altLang="en-US" dirty="0">
                <a:solidFill>
                  <a:schemeClr val="tx1"/>
                </a:solidFill>
              </a:rPr>
              <a:t> 팝업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피그마</a:t>
            </a:r>
            <a:r>
              <a:rPr lang="ko-KR" altLang="en-US" dirty="0">
                <a:solidFill>
                  <a:schemeClr val="tx1"/>
                </a:solidFill>
              </a:rPr>
              <a:t> 참조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- 1-1 </a:t>
            </a:r>
            <a:r>
              <a:rPr lang="ko-KR" altLang="en-US" dirty="0">
                <a:solidFill>
                  <a:schemeClr val="tx1"/>
                </a:solidFill>
              </a:rPr>
              <a:t>범례 변경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A910458-5FAB-81AD-5EDA-58557D5CFD31}"/>
              </a:ext>
            </a:extLst>
          </p:cNvPr>
          <p:cNvSpPr/>
          <p:nvPr/>
        </p:nvSpPr>
        <p:spPr>
          <a:xfrm>
            <a:off x="2247900" y="1179569"/>
            <a:ext cx="3221721" cy="3003811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24B9DF2-4596-8DAF-2981-2DD4550F7BAB}"/>
              </a:ext>
            </a:extLst>
          </p:cNvPr>
          <p:cNvSpPr/>
          <p:nvPr/>
        </p:nvSpPr>
        <p:spPr>
          <a:xfrm>
            <a:off x="2142470" y="970614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E65038C5-1F3D-AB25-08B5-3A2BF3EBDD48}"/>
              </a:ext>
            </a:extLst>
          </p:cNvPr>
          <p:cNvSpPr/>
          <p:nvPr/>
        </p:nvSpPr>
        <p:spPr>
          <a:xfrm>
            <a:off x="4339587" y="1075091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1-1</a:t>
            </a:r>
            <a:endParaRPr lang="ko-KR" altLang="en-US" sz="800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946E59-FCB3-0ECA-CC10-C7949C7CB78B}"/>
              </a:ext>
            </a:extLst>
          </p:cNvPr>
          <p:cNvSpPr/>
          <p:nvPr/>
        </p:nvSpPr>
        <p:spPr>
          <a:xfrm>
            <a:off x="9347815" y="8398680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1-1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006549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217" y="607732"/>
            <a:ext cx="7254879" cy="412165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A6CDE-23B3-1321-F145-731843C53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3648" y="4871810"/>
            <a:ext cx="7940049" cy="446627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대한민국 대표 교육도시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상세 데이터 보기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글자 줄 바꿈 및 문자 크기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메인 테마 지도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색상 변경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레이어 강조 색상 변경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아이콘 변경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범례 변경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차트 표시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데이터에 따라 유동적인 차트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A910458-5FAB-81AD-5EDA-58557D5CFD31}"/>
              </a:ext>
            </a:extLst>
          </p:cNvPr>
          <p:cNvSpPr/>
          <p:nvPr/>
        </p:nvSpPr>
        <p:spPr>
          <a:xfrm>
            <a:off x="347663" y="1321989"/>
            <a:ext cx="1595437" cy="311549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1A8FAE-AA6F-B701-C2A5-F7A0A1E40DC5}"/>
              </a:ext>
            </a:extLst>
          </p:cNvPr>
          <p:cNvSpPr/>
          <p:nvPr/>
        </p:nvSpPr>
        <p:spPr>
          <a:xfrm>
            <a:off x="200975" y="1144542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BD83FC-6B63-A83B-5C0F-4933D2BDE9BB}"/>
              </a:ext>
            </a:extLst>
          </p:cNvPr>
          <p:cNvSpPr/>
          <p:nvPr/>
        </p:nvSpPr>
        <p:spPr>
          <a:xfrm>
            <a:off x="2233613" y="1204913"/>
            <a:ext cx="3124200" cy="303371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69B098F-BB80-5877-468A-4B2658AFA88B}"/>
              </a:ext>
            </a:extLst>
          </p:cNvPr>
          <p:cNvSpPr/>
          <p:nvPr/>
        </p:nvSpPr>
        <p:spPr>
          <a:xfrm>
            <a:off x="2129135" y="1073332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65980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309" y="607732"/>
            <a:ext cx="7258696" cy="412165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A6CDE-23B3-1321-F145-731843C53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3648" y="4871810"/>
            <a:ext cx="7940049" cy="446627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지역 생만 및 소비 지도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메인 테마 지도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지도 색상 변경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지도 </a:t>
            </a:r>
            <a:r>
              <a:rPr lang="ko-KR" altLang="en-US" dirty="0" err="1">
                <a:solidFill>
                  <a:schemeClr val="tx1"/>
                </a:solidFill>
              </a:rPr>
              <a:t>읍면동</a:t>
            </a:r>
            <a:r>
              <a:rPr lang="ko-KR" altLang="en-US" dirty="0">
                <a:solidFill>
                  <a:schemeClr val="tx1"/>
                </a:solidFill>
              </a:rPr>
              <a:t> 표시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상위 </a:t>
            </a:r>
            <a:r>
              <a:rPr lang="en-US" altLang="ko-KR" dirty="0">
                <a:solidFill>
                  <a:schemeClr val="tx1"/>
                </a:solidFill>
              </a:rPr>
              <a:t>5</a:t>
            </a:r>
            <a:r>
              <a:rPr lang="ko-KR" altLang="en-US" dirty="0">
                <a:solidFill>
                  <a:schemeClr val="tx1"/>
                </a:solidFill>
              </a:rPr>
              <a:t>개 지역 순위 표시 및 색상 변경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아이콘 변경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범례 변경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차트 표시</a:t>
            </a:r>
            <a:r>
              <a:rPr lang="en-US" altLang="ko-KR" dirty="0">
                <a:solidFill>
                  <a:schemeClr val="tx1"/>
                </a:solidFill>
              </a:rPr>
              <a:t> (</a:t>
            </a:r>
            <a:r>
              <a:rPr lang="ko-KR" altLang="en-US" dirty="0">
                <a:solidFill>
                  <a:schemeClr val="tx1"/>
                </a:solidFill>
              </a:rPr>
              <a:t>데이터에 따라 유동적인 차트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BD83FC-6B63-A83B-5C0F-4933D2BDE9BB}"/>
              </a:ext>
            </a:extLst>
          </p:cNvPr>
          <p:cNvSpPr/>
          <p:nvPr/>
        </p:nvSpPr>
        <p:spPr>
          <a:xfrm>
            <a:off x="2129135" y="1204913"/>
            <a:ext cx="3228678" cy="303371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69B098F-BB80-5877-468A-4B2658AFA88B}"/>
              </a:ext>
            </a:extLst>
          </p:cNvPr>
          <p:cNvSpPr/>
          <p:nvPr/>
        </p:nvSpPr>
        <p:spPr>
          <a:xfrm>
            <a:off x="2129135" y="1029226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833773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309" y="607732"/>
            <a:ext cx="7258696" cy="412165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A6CDE-23B3-1321-F145-731843C53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3964" y="4871810"/>
            <a:ext cx="6699417" cy="446627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시정영상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메뉴 디자인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문구 강조 색상 변경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BD83FC-6B63-A83B-5C0F-4933D2BDE9BB}"/>
              </a:ext>
            </a:extLst>
          </p:cNvPr>
          <p:cNvSpPr/>
          <p:nvPr/>
        </p:nvSpPr>
        <p:spPr>
          <a:xfrm>
            <a:off x="281285" y="2155201"/>
            <a:ext cx="947440" cy="416549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69B098F-BB80-5877-468A-4B2658AFA88B}"/>
              </a:ext>
            </a:extLst>
          </p:cNvPr>
          <p:cNvSpPr/>
          <p:nvPr/>
        </p:nvSpPr>
        <p:spPr>
          <a:xfrm>
            <a:off x="152400" y="2050723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B118E05-771E-3EBC-1DFF-7B47D6F8479F}"/>
              </a:ext>
            </a:extLst>
          </p:cNvPr>
          <p:cNvSpPr/>
          <p:nvPr/>
        </p:nvSpPr>
        <p:spPr>
          <a:xfrm>
            <a:off x="1390650" y="1593523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D3EE36D-BBCF-0C94-7848-B84F88369CB3}"/>
              </a:ext>
            </a:extLst>
          </p:cNvPr>
          <p:cNvSpPr/>
          <p:nvPr/>
        </p:nvSpPr>
        <p:spPr>
          <a:xfrm>
            <a:off x="4038600" y="4146223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72755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309" y="610722"/>
            <a:ext cx="7258696" cy="411567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A6CDE-23B3-1321-F145-731843C53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3964" y="4871810"/>
            <a:ext cx="6699417" cy="446627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시정영상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영상 가운데 정렬 필요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BD83FC-6B63-A83B-5C0F-4933D2BDE9BB}"/>
              </a:ext>
            </a:extLst>
          </p:cNvPr>
          <p:cNvSpPr/>
          <p:nvPr/>
        </p:nvSpPr>
        <p:spPr>
          <a:xfrm>
            <a:off x="2138659" y="1842448"/>
            <a:ext cx="5186065" cy="278670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E6349FA-55C2-E236-1D3F-356430EA8D8C}"/>
              </a:ext>
            </a:extLst>
          </p:cNvPr>
          <p:cNvSpPr/>
          <p:nvPr/>
        </p:nvSpPr>
        <p:spPr>
          <a:xfrm>
            <a:off x="2050378" y="1745200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266014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470F0F8-1AB5-43BB-0231-70290AF1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575" y="610722"/>
            <a:ext cx="7248163" cy="411567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FA6CDE-23B3-1321-F145-731843C53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3964" y="5220738"/>
            <a:ext cx="7098755" cy="399305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4C9C3-4737-3BFE-D532-08DECF0D61E8}"/>
              </a:ext>
            </a:extLst>
          </p:cNvPr>
          <p:cNvSpPr/>
          <p:nvPr/>
        </p:nvSpPr>
        <p:spPr>
          <a:xfrm>
            <a:off x="152400" y="219075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민원분석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E8565-66B0-DF35-DC62-F1DDE4BE36F1}"/>
              </a:ext>
            </a:extLst>
          </p:cNvPr>
          <p:cNvSpPr/>
          <p:nvPr/>
        </p:nvSpPr>
        <p:spPr>
          <a:xfrm>
            <a:off x="7685469" y="607732"/>
            <a:ext cx="4667250" cy="246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메뉴 디자인 변경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메뉴 </a:t>
            </a:r>
            <a:r>
              <a:rPr lang="ko-KR" altLang="en-US" dirty="0" err="1">
                <a:solidFill>
                  <a:schemeClr val="tx1"/>
                </a:solidFill>
              </a:rPr>
              <a:t>호버시</a:t>
            </a:r>
            <a:r>
              <a:rPr lang="ko-KR" altLang="en-US" dirty="0">
                <a:solidFill>
                  <a:schemeClr val="tx1"/>
                </a:solidFill>
              </a:rPr>
              <a:t> 강조 색상 변경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메뉴 </a:t>
            </a:r>
            <a:r>
              <a:rPr lang="ko-KR" altLang="en-US" dirty="0" err="1">
                <a:solidFill>
                  <a:schemeClr val="tx1"/>
                </a:solidFill>
              </a:rPr>
              <a:t>선택시</a:t>
            </a:r>
            <a:r>
              <a:rPr lang="ko-KR" altLang="en-US" dirty="0">
                <a:solidFill>
                  <a:schemeClr val="tx1"/>
                </a:solidFill>
              </a:rPr>
              <a:t> 색상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테두리 제거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차트 제목 색상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차트 색상 변경 및 범례 표시 방법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데이터 상세 표시 디자인 수정 필요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BD83FC-6B63-A83B-5C0F-4933D2BDE9BB}"/>
              </a:ext>
            </a:extLst>
          </p:cNvPr>
          <p:cNvSpPr/>
          <p:nvPr/>
        </p:nvSpPr>
        <p:spPr>
          <a:xfrm>
            <a:off x="290809" y="1061023"/>
            <a:ext cx="985541" cy="30105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B97EF93-32C1-C050-77DD-E445F5E00EB1}"/>
              </a:ext>
            </a:extLst>
          </p:cNvPr>
          <p:cNvSpPr/>
          <p:nvPr/>
        </p:nvSpPr>
        <p:spPr>
          <a:xfrm>
            <a:off x="120715" y="915613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9E11081-2AC3-83A7-E441-900F9294094F}"/>
              </a:ext>
            </a:extLst>
          </p:cNvPr>
          <p:cNvSpPr/>
          <p:nvPr/>
        </p:nvSpPr>
        <p:spPr>
          <a:xfrm>
            <a:off x="5253964" y="5678113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E65912-AA64-3D17-5FF0-1C72B6F6968B}"/>
              </a:ext>
            </a:extLst>
          </p:cNvPr>
          <p:cNvSpPr/>
          <p:nvPr/>
        </p:nvSpPr>
        <p:spPr>
          <a:xfrm>
            <a:off x="3362325" y="1527748"/>
            <a:ext cx="581025" cy="18675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2ECCE9B-A47E-0EA8-C013-ED4FFF77BE94}"/>
              </a:ext>
            </a:extLst>
          </p:cNvPr>
          <p:cNvSpPr/>
          <p:nvPr/>
        </p:nvSpPr>
        <p:spPr>
          <a:xfrm>
            <a:off x="3187004" y="881261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FE69C1F-76A7-AED1-466C-6BCC2218716E}"/>
              </a:ext>
            </a:extLst>
          </p:cNvPr>
          <p:cNvSpPr/>
          <p:nvPr/>
        </p:nvSpPr>
        <p:spPr>
          <a:xfrm>
            <a:off x="3362325" y="1318793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B28972-963D-640A-0CC3-B7B8D197BA7F}"/>
              </a:ext>
            </a:extLst>
          </p:cNvPr>
          <p:cNvSpPr/>
          <p:nvPr/>
        </p:nvSpPr>
        <p:spPr>
          <a:xfrm>
            <a:off x="5358441" y="1800642"/>
            <a:ext cx="1839313" cy="99289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984FDE9-45C6-EF0B-7BEB-F00382D3ECBE}"/>
              </a:ext>
            </a:extLst>
          </p:cNvPr>
          <p:cNvSpPr/>
          <p:nvPr/>
        </p:nvSpPr>
        <p:spPr>
          <a:xfrm>
            <a:off x="5149486" y="174731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2C9D186-ED53-AF23-AFD4-599048B16A78}"/>
              </a:ext>
            </a:extLst>
          </p:cNvPr>
          <p:cNvSpPr/>
          <p:nvPr/>
        </p:nvSpPr>
        <p:spPr>
          <a:xfrm>
            <a:off x="8315946" y="5573635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F315BB0-46FB-500B-2215-CB9C573199DC}"/>
              </a:ext>
            </a:extLst>
          </p:cNvPr>
          <p:cNvSpPr/>
          <p:nvPr/>
        </p:nvSpPr>
        <p:spPr>
          <a:xfrm>
            <a:off x="8315946" y="6067975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5393B4A-7E56-D374-8D23-602FCFD4C52B}"/>
              </a:ext>
            </a:extLst>
          </p:cNvPr>
          <p:cNvSpPr/>
          <p:nvPr/>
        </p:nvSpPr>
        <p:spPr>
          <a:xfrm>
            <a:off x="10253803" y="6520980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EF2E856-233B-D124-E6D0-CEAA583D0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693" y="2793534"/>
            <a:ext cx="1705213" cy="1190791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94CFD0DE-0CCE-7BC0-8A5F-248F290D0E95}"/>
              </a:ext>
            </a:extLst>
          </p:cNvPr>
          <p:cNvSpPr/>
          <p:nvPr/>
        </p:nvSpPr>
        <p:spPr>
          <a:xfrm>
            <a:off x="7512215" y="2616362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5</a:t>
            </a:r>
            <a:endParaRPr lang="ko-KR" altLang="en-US" sz="8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F194A8-44EF-CBF7-CAB6-712FECE420B6}"/>
              </a:ext>
            </a:extLst>
          </p:cNvPr>
          <p:cNvSpPr/>
          <p:nvPr/>
        </p:nvSpPr>
        <p:spPr>
          <a:xfrm>
            <a:off x="1698055" y="627737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5A9EFF1-BB65-9939-1C95-345B75A78430}"/>
              </a:ext>
            </a:extLst>
          </p:cNvPr>
          <p:cNvSpPr/>
          <p:nvPr/>
        </p:nvSpPr>
        <p:spPr>
          <a:xfrm>
            <a:off x="6648424" y="5220738"/>
            <a:ext cx="208955" cy="2089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131083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609</TotalTime>
  <Words>359</Words>
  <Application>Microsoft Office PowerPoint</Application>
  <PresentationFormat>A3 Paper (297x420 mm)</PresentationFormat>
  <Paragraphs>233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Aptos</vt:lpstr>
      <vt:lpstr>Aptos Display</vt:lpstr>
      <vt:lpstr>맑은 고딕</vt:lpstr>
      <vt:lpstr>Arial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AST Holdings_07</dc:creator>
  <cp:lastModifiedBy>kil chae kim</cp:lastModifiedBy>
  <cp:revision>2</cp:revision>
  <dcterms:created xsi:type="dcterms:W3CDTF">2024-01-22T02:42:19Z</dcterms:created>
  <dcterms:modified xsi:type="dcterms:W3CDTF">2024-01-26T12:10:21Z</dcterms:modified>
</cp:coreProperties>
</file>